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256" r:id="rId2"/>
    <p:sldId id="359" r:id="rId3"/>
    <p:sldId id="349" r:id="rId4"/>
    <p:sldId id="338" r:id="rId5"/>
    <p:sldId id="339" r:id="rId6"/>
    <p:sldId id="340" r:id="rId7"/>
    <p:sldId id="341" r:id="rId8"/>
    <p:sldId id="342" r:id="rId9"/>
    <p:sldId id="347" r:id="rId10"/>
    <p:sldId id="348" r:id="rId11"/>
    <p:sldId id="344" r:id="rId12"/>
    <p:sldId id="343" r:id="rId13"/>
    <p:sldId id="345" r:id="rId14"/>
    <p:sldId id="346" r:id="rId15"/>
    <p:sldId id="356" r:id="rId16"/>
    <p:sldId id="357" r:id="rId17"/>
    <p:sldId id="358" r:id="rId18"/>
    <p:sldId id="351" r:id="rId19"/>
    <p:sldId id="352" r:id="rId20"/>
    <p:sldId id="353" r:id="rId21"/>
    <p:sldId id="354" r:id="rId22"/>
    <p:sldId id="360" r:id="rId23"/>
    <p:sldId id="355" r:id="rId24"/>
    <p:sldId id="296" r:id="rId25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FFFFFF"/>
    <a:srgbClr val="0000CC"/>
    <a:srgbClr val="3D8FC1"/>
    <a:srgbClr val="EAEAEA"/>
    <a:srgbClr val="FF9900"/>
    <a:srgbClr val="FFCC00"/>
    <a:srgbClr val="C49F00"/>
    <a:srgbClr val="7D6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7" autoAdjust="0"/>
    <p:restoredTop sz="88604" autoAdjust="0"/>
  </p:normalViewPr>
  <p:slideViewPr>
    <p:cSldViewPr>
      <p:cViewPr varScale="1">
        <p:scale>
          <a:sx n="80" d="100"/>
          <a:sy n="80" d="100"/>
        </p:scale>
        <p:origin x="494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4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7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20000"/>
                    </a14:imgEffect>
                  </a14:imgLayer>
                </a14:imgProps>
              </a:ext>
            </a:extLst>
          </a:blip>
          <a:srcRect/>
          <a:stretch>
            <a:fillRect l="-19000" t="-1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5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8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800"/>
              </a:spcBef>
              <a:defRPr sz="22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5513-E5AB-47EF-BC4C-4061AD4F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991947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480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F1BB8-D044-475A-B7D5-F2BC986150A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40720" y="6297997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2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ickStrahl/Westwind.Globalization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hyperlink" Target="https://weblog.west-wind.com/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://weblog.west-win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11" Type="http://schemas.openxmlformats.org/officeDocument/2006/relationships/hyperlink" Target="mailto:rstrahl@west-wind.com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Strahl/Westwind.Globalization" TargetMode="External"/><Relationship Id="rId7" Type="http://schemas.openxmlformats.org/officeDocument/2006/relationships/hyperlink" Target="mailto:rstrahl@west-wind.com" TargetMode="External"/><Relationship Id="rId2" Type="http://schemas.openxmlformats.org/officeDocument/2006/relationships/hyperlink" Target="https://github.com/RickStrahl/DI2017-ASP.NET-Core-Localiz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eblog.west-wind.com/" TargetMode="External"/><Relationship Id="rId5" Type="http://schemas.openxmlformats.org/officeDocument/2006/relationships/hyperlink" Target="https://chrome.google.com/webstore/detail/quick-language-switcher/pmjbhfmaphnpbehdanbjphdcniaelfie?utm_source=chrome-app-launcher-info-dialog" TargetMode="External"/><Relationship Id="rId4" Type="http://schemas.openxmlformats.org/officeDocument/2006/relationships/hyperlink" Target="https://docs.microsoft.com/en-us/aspnet/core/fundamentals/localiz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170857"/>
            <a:ext cx="10210800" cy="1828800"/>
          </a:xfrm>
        </p:spPr>
        <p:txBody>
          <a:bodyPr/>
          <a:lstStyle/>
          <a:p>
            <a:pPr eaLnBrk="1" hangingPunct="1"/>
            <a:r>
              <a:rPr lang="en-US" sz="2800"/>
              <a:t>Localizing your ASP.NET Core Applications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664647" y="2133600"/>
            <a:ext cx="7079553" cy="272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3"/>
              </a:rPr>
              <a:t>west-wind.com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4"/>
              </a:rPr>
              <a:t>weblog.west-wind</a:t>
            </a:r>
            <a:r>
              <a:rPr lang="en-US">
                <a:latin typeface="Verdana" pitchFamily="34" charset="0"/>
                <a:hlinkClick r:id="rId4"/>
              </a:rPr>
              <a:t>.com</a:t>
            </a:r>
            <a:endParaRPr lang="en-US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>
                <a:latin typeface="Verdana" pitchFamily="34" charset="0"/>
                <a:hlinkClick r:id="rId5"/>
              </a:rPr>
              <a:t>@RickStrahl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br>
              <a:rPr lang="en-US" sz="2000" dirty="0">
                <a:latin typeface="Verdana" pitchFamily="34" charset="0"/>
              </a:rPr>
            </a:b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session materials: </a:t>
            </a:r>
            <a:br>
              <a:rPr lang="en-US" sz="1600"/>
            </a:br>
            <a:r>
              <a:rPr lang="en-US" sz="1600">
                <a:hlinkClick r:id="rId6"/>
              </a:rPr>
              <a:t>https://github.com/RickStrahl/Westwind.Globalization</a:t>
            </a:r>
            <a:r>
              <a:rPr lang="en-US" sz="2000">
                <a:latin typeface="Verdana" pitchFamily="34" charset="0"/>
              </a:rPr>
              <a:t> 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6" name="Picture 2" descr="http://localhost:5000/LocalizationAdmin/images/Westwind.Localization.png">
            <a:extLst>
              <a:ext uri="{FF2B5EF4-FFF2-40B4-BE49-F238E27FC236}">
                <a16:creationId xmlns:a16="http://schemas.microsoft.com/office/drawing/2014/main" id="{E8F8ACB7-7201-489D-A210-D084A041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90800"/>
            <a:ext cx="2318337" cy="23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6F8C-D2EA-48C0-AF7A-2E4CC0A6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.NET Resource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F857D-F9F5-4065-AE23-070DFB60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1"/>
            <a:ext cx="8077200" cy="54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671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E7562-1EDA-4E16-9D04-7F116065B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5400" y="1600205"/>
            <a:ext cx="7518400" cy="1470025"/>
          </a:xfrm>
        </p:spPr>
        <p:txBody>
          <a:bodyPr/>
          <a:lstStyle/>
          <a:p>
            <a:r>
              <a:rPr lang="en-US"/>
              <a:t>Localization in ASP.NET Core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E03CC35-CFA4-4D56-B62A-E87FC624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3070230"/>
            <a:ext cx="8534400" cy="1752600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Many high level changes </a:t>
            </a:r>
          </a:p>
          <a:p>
            <a:r>
              <a:rPr lang="en-US" b="0">
                <a:solidFill>
                  <a:schemeClr val="tx1"/>
                </a:solidFill>
              </a:rPr>
              <a:t>but underlying .NET concepts </a:t>
            </a:r>
          </a:p>
          <a:p>
            <a:r>
              <a:rPr lang="en-US" b="0">
                <a:solidFill>
                  <a:schemeClr val="tx1"/>
                </a:solidFill>
              </a:rPr>
              <a:t>stay the same as in classic .NET</a:t>
            </a:r>
          </a:p>
        </p:txBody>
      </p:sp>
    </p:spTree>
    <p:extLst>
      <p:ext uri="{BB962C8B-B14F-4D97-AF65-F5344CB8AC3E}">
        <p14:creationId xmlns:p14="http://schemas.microsoft.com/office/powerpoint/2010/main" val="386651379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1344-8185-4B36-85A0-540C28D1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Localization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F65D5-1816-49B3-850E-8CBAD29F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11480800" cy="5105400"/>
          </a:xfrm>
        </p:spPr>
        <p:txBody>
          <a:bodyPr/>
          <a:lstStyle/>
          <a:p>
            <a:r>
              <a:rPr lang="en-US" sz="2000"/>
              <a:t>DI Based Resource Access</a:t>
            </a:r>
          </a:p>
          <a:p>
            <a:pPr lvl="1"/>
            <a:r>
              <a:rPr lang="en-US" sz="1800"/>
              <a:t>IStringLocalizer&lt;T&gt;</a:t>
            </a:r>
          </a:p>
          <a:p>
            <a:pPr lvl="1"/>
            <a:r>
              <a:rPr lang="en-US" sz="1800"/>
              <a:t>IHtmlStringLocalizer&lt;T&gt;</a:t>
            </a:r>
          </a:p>
          <a:p>
            <a:pPr lvl="1"/>
            <a:r>
              <a:rPr lang="en-US" sz="1800"/>
              <a:t>IViewLocalizer</a:t>
            </a:r>
          </a:p>
          <a:p>
            <a:pPr lvl="1"/>
            <a:r>
              <a:rPr lang="en-US" sz="1800"/>
              <a:t>Convention based on &lt;T&gt; typename as Resource  'path'</a:t>
            </a:r>
          </a:p>
          <a:p>
            <a:r>
              <a:rPr lang="en-US" sz="2000"/>
              <a:t>String Based Localization</a:t>
            </a:r>
          </a:p>
          <a:p>
            <a:pPr lvl="1"/>
            <a:r>
              <a:rPr lang="en-US" sz="1800" b="1">
                <a:solidFill>
                  <a:srgbClr val="FFFFCC"/>
                </a:solidFill>
              </a:rPr>
              <a:t>Localizer["Resource String"]</a:t>
            </a:r>
          </a:p>
          <a:p>
            <a:pPr lvl="1"/>
            <a:r>
              <a:rPr lang="en-US" sz="1800"/>
              <a:t>Missing resource returns key</a:t>
            </a:r>
          </a:p>
          <a:p>
            <a:pPr lvl="1"/>
            <a:r>
              <a:rPr lang="en-US" sz="1800"/>
              <a:t>Supports localization by string rather than by ID</a:t>
            </a:r>
          </a:p>
          <a:p>
            <a:pPr lvl="1"/>
            <a:r>
              <a:rPr lang="en-US" sz="1800" b="1"/>
              <a:t>Questionable whether that's a good idea!</a:t>
            </a:r>
          </a:p>
          <a:p>
            <a:r>
              <a:rPr lang="en-US" sz="2000"/>
              <a:t>Automatic Resource Configuration</a:t>
            </a:r>
          </a:p>
          <a:p>
            <a:pPr lvl="1"/>
            <a:r>
              <a:rPr lang="en-US" sz="1800"/>
              <a:t>AddLocalization() enables Localizer Service</a:t>
            </a:r>
          </a:p>
          <a:p>
            <a:pPr lvl="1"/>
            <a:r>
              <a:rPr lang="en-US" sz="1800"/>
              <a:t>UseRequestLocalization() to configure locale selection</a:t>
            </a:r>
          </a:p>
          <a:p>
            <a:pPr lvl="1"/>
            <a:r>
              <a:rPr lang="en-US" sz="1800"/>
              <a:t>Supports 'Supported Resources'</a:t>
            </a:r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0927850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E450-6C1C-44B8-95E7-F86B961C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What about Strongly Typed Resources?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AD540-FAF2-4295-B99E-2E8DDCB02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105400"/>
          </a:xfrm>
        </p:spPr>
        <p:txBody>
          <a:bodyPr/>
          <a:lstStyle/>
          <a:p>
            <a:r>
              <a:rPr lang="en-US" sz="2000"/>
              <a:t>Still Works</a:t>
            </a:r>
          </a:p>
          <a:p>
            <a:pPr lvl="1"/>
            <a:r>
              <a:rPr lang="en-US" sz="1800"/>
              <a:t>You can use strongly typed resources in ASP.NET Core</a:t>
            </a:r>
          </a:p>
          <a:p>
            <a:pPr lvl="1"/>
            <a:r>
              <a:rPr lang="en-US" sz="1800"/>
              <a:t>Own set of resources</a:t>
            </a:r>
          </a:p>
          <a:p>
            <a:pPr lvl="1"/>
            <a:r>
              <a:rPr lang="en-US" sz="1800"/>
              <a:t>Resource Generation tooling currently works only </a:t>
            </a:r>
            <a:br>
              <a:rPr lang="en-US" sz="1800"/>
            </a:br>
            <a:r>
              <a:rPr lang="en-US" sz="1800"/>
              <a:t>in Visual Studio on Windows</a:t>
            </a:r>
          </a:p>
          <a:p>
            <a:r>
              <a:rPr lang="en-US" sz="2000"/>
              <a:t>ResourceManager/ResourceReader </a:t>
            </a:r>
          </a:p>
          <a:p>
            <a:pPr lvl="1"/>
            <a:r>
              <a:rPr lang="en-US" sz="1800"/>
              <a:t>.NET Core uses standard Resource APIs</a:t>
            </a:r>
          </a:p>
          <a:p>
            <a:pPr lvl="1"/>
            <a:r>
              <a:rPr lang="en-US" sz="1800"/>
              <a:t>Meaning: All existing .NET Resource use works</a:t>
            </a:r>
          </a:p>
          <a:p>
            <a:r>
              <a:rPr lang="en-US" sz="2000"/>
              <a:t>Overhead</a:t>
            </a:r>
          </a:p>
          <a:p>
            <a:pPr lvl="1"/>
            <a:r>
              <a:rPr lang="en-US" sz="1800"/>
              <a:t>Mixing IStringLocalizer and Strong Resources duplicates ResourceSets</a:t>
            </a:r>
          </a:p>
          <a:p>
            <a:pPr lvl="1"/>
            <a:r>
              <a:rPr lang="en-US" sz="1800"/>
              <a:t>Alternative: Use a third party provider that can handle both </a:t>
            </a:r>
            <a:r>
              <a:rPr lang="en-US" sz="1800">
                <a:sym typeface="Wingdings" panose="05000000000000000000" pitchFamily="2" charset="2"/>
              </a:rPr>
              <a:t>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9855370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39C8-637D-40E9-BB78-4A69888F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Localization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8B53F-AD43-4AD5-B5F0-D40846E7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" y="685800"/>
            <a:ext cx="10664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8166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56DC-F0F5-4A19-B36C-57635787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Localizers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40EB-B456-4645-8CF4-2D8E6437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Localizers are Injected</a:t>
            </a:r>
          </a:p>
          <a:p>
            <a:pPr lvl="1"/>
            <a:r>
              <a:rPr lang="en-US"/>
              <a:t>Controller Injection for String and HTML localizers</a:t>
            </a:r>
          </a:p>
          <a:p>
            <a:pPr lvl="1"/>
            <a:r>
              <a:rPr lang="en-US"/>
              <a:t>View injection for View localizer via </a:t>
            </a:r>
            <a:r>
              <a:rPr lang="en-US" b="1"/>
              <a:t>@inject</a:t>
            </a:r>
          </a:p>
          <a:p>
            <a:pPr lvl="1"/>
            <a:r>
              <a:rPr lang="en-US"/>
              <a:t>Controllers use type to identify resources</a:t>
            </a:r>
          </a:p>
          <a:p>
            <a:pPr lvl="1"/>
            <a:r>
              <a:rPr lang="en-US"/>
              <a:t>IStringLocalizer&lt;MyController&gt;</a:t>
            </a:r>
          </a:p>
          <a:p>
            <a:pPr lvl="1"/>
            <a:r>
              <a:rPr lang="en-US"/>
              <a:t>Resource Name based on type: Controller.MyController</a:t>
            </a:r>
          </a:p>
          <a:p>
            <a:r>
              <a:rPr lang="en-US"/>
              <a:t>IStringLocalizer</a:t>
            </a:r>
          </a:p>
          <a:p>
            <a:pPr lvl="1"/>
            <a:r>
              <a:rPr lang="en-US"/>
              <a:t>Localizes a string – type used as ResourceSet indiciator</a:t>
            </a:r>
          </a:p>
          <a:p>
            <a:pPr lvl="1"/>
            <a:r>
              <a:rPr lang="en-US"/>
              <a:t>HTML Encoded when embedded into a view</a:t>
            </a:r>
          </a:p>
          <a:p>
            <a:r>
              <a:rPr lang="en-US"/>
              <a:t>IHtmlLocalizer</a:t>
            </a:r>
          </a:p>
          <a:p>
            <a:pPr lvl="1"/>
            <a:r>
              <a:rPr lang="en-US"/>
              <a:t>Localizes a string - type used as ResourceSet indiciator</a:t>
            </a:r>
          </a:p>
          <a:p>
            <a:pPr lvl="1"/>
            <a:r>
              <a:rPr lang="en-US"/>
              <a:t>Not HTML Encoded when embedded into a view</a:t>
            </a:r>
          </a:p>
          <a:p>
            <a:r>
              <a:rPr lang="en-US"/>
              <a:t>IViewLocalizer</a:t>
            </a:r>
          </a:p>
          <a:p>
            <a:pPr lvl="1"/>
            <a:r>
              <a:rPr lang="en-US"/>
              <a:t>Injected into Views</a:t>
            </a:r>
          </a:p>
          <a:p>
            <a:pPr lvl="1"/>
            <a:r>
              <a:rPr lang="en-US"/>
              <a:t>Resource Name based on View Path: Views.Home.About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9511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5CE6-8147-4A3E-AADA-B893C187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Annotation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ACC4-1B4C-4410-88C0-C84800EDD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480800" cy="5257800"/>
          </a:xfrm>
        </p:spPr>
        <p:txBody>
          <a:bodyPr/>
          <a:lstStyle/>
          <a:p>
            <a:r>
              <a:rPr lang="en-US"/>
              <a:t>Automatic Resource Lookup</a:t>
            </a:r>
          </a:p>
          <a:p>
            <a:pPr lvl="1"/>
            <a:r>
              <a:rPr lang="en-US"/>
              <a:t>Models automatically check for Resources in ErrorMessage</a:t>
            </a:r>
          </a:p>
          <a:p>
            <a:r>
              <a:rPr lang="en-US"/>
              <a:t>View Model Type Localization</a:t>
            </a:r>
          </a:p>
          <a:p>
            <a:pPr lvl="1"/>
            <a:r>
              <a:rPr lang="en-US"/>
              <a:t>By default the type of the Annotation is used for localization</a:t>
            </a:r>
          </a:p>
          <a:p>
            <a:pPr lvl="1"/>
            <a:r>
              <a:rPr lang="en-US"/>
              <a:t>Example Resx Name: Models.PersonViewModel.resx</a:t>
            </a:r>
          </a:p>
          <a:p>
            <a:r>
              <a:rPr lang="en-US"/>
              <a:t>Sharing Resources</a:t>
            </a:r>
          </a:p>
          <a:p>
            <a:pPr lvl="1"/>
            <a:r>
              <a:rPr lang="en-US"/>
              <a:t>You can use a shared resource file for </a:t>
            </a:r>
            <a:r>
              <a:rPr lang="en-US" b="1"/>
              <a:t>all</a:t>
            </a:r>
            <a:r>
              <a:rPr lang="en-US"/>
              <a:t> DataAnnotations</a:t>
            </a:r>
          </a:p>
          <a:p>
            <a:pPr lvl="1"/>
            <a:r>
              <a:rPr lang="en-US"/>
              <a:t>Create an empty class and map as Resx file </a:t>
            </a:r>
          </a:p>
          <a:p>
            <a:pPr lvl="1"/>
            <a:r>
              <a:rPr lang="en-US"/>
              <a:t>Example: </a:t>
            </a:r>
            <a:r>
              <a:rPr lang="en-US" sz="1400"/>
              <a:t>(</a:t>
            </a:r>
            <a:r>
              <a:rPr lang="en-US" sz="1400">
                <a:solidFill>
                  <a:srgbClr val="FFFF99"/>
                </a:solidFill>
              </a:rPr>
              <a:t>Properties.SharedViewModelValidations</a:t>
            </a:r>
            <a:r>
              <a:rPr lang="en-US" sz="1400"/>
              <a:t>)</a:t>
            </a:r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FCD6E-C8A0-4204-9EDE-33B4639E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91000"/>
            <a:ext cx="911529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4017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0D948F-D99A-4324-AE65-5023EEEE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Annotation Localization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BF2A3-C21F-4F4D-8106-009E799987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97012" y="762000"/>
            <a:ext cx="878998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4552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ABE5-37D5-42D8-88C5-8496F3A88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0" y="2286000"/>
            <a:ext cx="6858000" cy="1470025"/>
          </a:xfrm>
        </p:spPr>
        <p:txBody>
          <a:bodyPr/>
          <a:lstStyle/>
          <a:p>
            <a:r>
              <a:rPr lang="en-US" sz="3600"/>
              <a:t>Data Driven </a:t>
            </a:r>
            <a:br>
              <a:rPr lang="en-US" sz="3600"/>
            </a:br>
            <a:r>
              <a:rPr lang="en-US" sz="3600"/>
              <a:t>Resource 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C359A-7E42-4FF9-BD38-ABA42E453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80" y="3657600"/>
            <a:ext cx="6400800" cy="1752600"/>
          </a:xfrm>
        </p:spPr>
        <p:txBody>
          <a:bodyPr/>
          <a:lstStyle/>
          <a:p>
            <a:r>
              <a:rPr lang="en-US"/>
              <a:t>Resources from a Database</a:t>
            </a:r>
          </a:p>
          <a:p>
            <a:r>
              <a:rPr lang="en-US"/>
              <a:t>and interactive Resource Editing</a:t>
            </a:r>
          </a:p>
        </p:txBody>
      </p:sp>
    </p:spTree>
    <p:extLst>
      <p:ext uri="{BB962C8B-B14F-4D97-AF65-F5344CB8AC3E}">
        <p14:creationId xmlns:p14="http://schemas.microsoft.com/office/powerpoint/2010/main" val="1184183933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6AB8-C174-4388-A897-E6479D18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Resx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2FC0-DC32-40D7-AE13-22F70369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990600"/>
            <a:ext cx="8305800" cy="5105400"/>
          </a:xfrm>
        </p:spPr>
        <p:txBody>
          <a:bodyPr/>
          <a:lstStyle/>
          <a:p>
            <a:r>
              <a:rPr lang="en-US" sz="2000"/>
              <a:t>ResX works…</a:t>
            </a:r>
          </a:p>
          <a:p>
            <a:pPr lvl="1"/>
            <a:r>
              <a:rPr lang="en-US" sz="1800"/>
              <a:t>Built in functionality</a:t>
            </a:r>
          </a:p>
          <a:p>
            <a:pPr lvl="1"/>
            <a:r>
              <a:rPr lang="en-US" sz="1800"/>
              <a:t>Fast and efficient</a:t>
            </a:r>
          </a:p>
          <a:p>
            <a:pPr lvl="1"/>
            <a:r>
              <a:rPr lang="en-US" sz="1800"/>
              <a:t>Compiles into default assembly</a:t>
            </a:r>
          </a:p>
          <a:p>
            <a:pPr lvl="1"/>
            <a:r>
              <a:rPr lang="en-US" sz="1800"/>
              <a:t>Visual Studio has Tooling</a:t>
            </a:r>
          </a:p>
          <a:p>
            <a:r>
              <a:rPr lang="en-US" sz="2000"/>
              <a:t>But…</a:t>
            </a:r>
          </a:p>
          <a:p>
            <a:pPr lvl="1"/>
            <a:r>
              <a:rPr lang="en-US" sz="1800"/>
              <a:t>Resource Editing Resx files sucks</a:t>
            </a:r>
          </a:p>
          <a:p>
            <a:pPr lvl="1"/>
            <a:r>
              <a:rPr lang="en-US" sz="1800"/>
              <a:t>Resources are hard to manage</a:t>
            </a:r>
          </a:p>
          <a:p>
            <a:pPr lvl="1"/>
            <a:r>
              <a:rPr lang="en-US" sz="1800"/>
              <a:t>Stock Resourcesmanager Limitations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Resources are static at runtime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(compiled)</a:t>
            </a:r>
            <a:endParaRPr lang="en-US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No dynamic changes to localized content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Can't unload at runtime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Any changes require recompilation</a:t>
            </a:r>
            <a:endParaRPr lang="en-US" sz="18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0230522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904875"/>
            <a:ext cx="6589678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600" i="1">
                <a:solidFill>
                  <a:srgbClr val="FFFF99"/>
                </a:solidFill>
              </a:rPr>
              <a:t>Big Kahuna @ West Wind Technologies</a:t>
            </a:r>
          </a:p>
          <a:p>
            <a:pPr>
              <a:lnSpc>
                <a:spcPct val="90000"/>
              </a:lnSpc>
              <a:buNone/>
            </a:pPr>
            <a:endParaRPr lang="en-US" sz="1600" i="1"/>
          </a:p>
          <a:p>
            <a:pPr>
              <a:lnSpc>
                <a:spcPct val="90000"/>
              </a:lnSpc>
              <a:buNone/>
            </a:pPr>
            <a:br>
              <a:rPr lang="en-US" sz="1600" i="1"/>
            </a:br>
            <a:endParaRPr lang="en-US" sz="600" i="1"/>
          </a:p>
          <a:p>
            <a:pPr>
              <a:lnSpc>
                <a:spcPct val="90000"/>
              </a:lnSpc>
            </a:pPr>
            <a:r>
              <a:rPr lang="en-US" sz="16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600"/>
              <a:t>Popular Blog: </a:t>
            </a:r>
            <a:r>
              <a:rPr lang="en-US" sz="1600">
                <a:hlinkClick r:id="rId3"/>
              </a:rPr>
              <a:t>weblog.west-wind.com  </a:t>
            </a: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ASP.NET Insider and MVP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6061" y="2724302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5000"/>
                    </a14:imgEffect>
                    <a14:imgEffect>
                      <a14:brightnessContrast bright="-13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381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508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59" y="37338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78" y="39624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1384"/>
            <a:ext cx="854563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362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1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2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228" y="3202465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1">
            <a:extLst>
              <a:ext uri="{FF2B5EF4-FFF2-40B4-BE49-F238E27FC236}">
                <a16:creationId xmlns:a16="http://schemas.microsoft.com/office/drawing/2014/main" id="{24A0171B-D6BD-4954-B8C4-E0272166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792162"/>
          </a:xfrm>
        </p:spPr>
        <p:txBody>
          <a:bodyPr/>
          <a:lstStyle/>
          <a:p>
            <a:pPr eaLnBrk="1" hangingPunct="1"/>
            <a:r>
              <a:rPr lang="en-US" altLang="en-US"/>
              <a:t>Using Data Driven Localization</a:t>
            </a:r>
          </a:p>
        </p:txBody>
      </p:sp>
      <p:sp>
        <p:nvSpPr>
          <p:cNvPr id="19459" name="Shape 19457">
            <a:extLst>
              <a:ext uri="{FF2B5EF4-FFF2-40B4-BE49-F238E27FC236}">
                <a16:creationId xmlns:a16="http://schemas.microsoft.com/office/drawing/2014/main" id="{292CE0A6-0004-4EDD-8F9F-F4B07622E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8686800" cy="5059363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Runtime Translation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Allows loading and changing the data dynamically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Web based editing and previewing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Developers, translators and users can edit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More Control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Easier to manipulate Resources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(it's a database after all)</a:t>
            </a:r>
            <a:endParaRPr lang="en-US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Ability to export to Resx Resources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Ability to import Resx Resources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Performance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DataBase Resources are no slower than Resx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Using standard .NET Resource Managers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 Caching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Live Resource Reloading</a:t>
            </a:r>
          </a:p>
        </p:txBody>
      </p:sp>
    </p:spTree>
    <p:extLst>
      <p:ext uri="{BB962C8B-B14F-4D97-AF65-F5344CB8AC3E}">
        <p14:creationId xmlns:p14="http://schemas.microsoft.com/office/powerpoint/2010/main" val="1514184962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">
            <a:extLst>
              <a:ext uri="{FF2B5EF4-FFF2-40B4-BE49-F238E27FC236}">
                <a16:creationId xmlns:a16="http://schemas.microsoft.com/office/drawing/2014/main" id="{5A61CC14-2EB4-4BC0-9EB6-88C84399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altLang="en-US"/>
              <a:t>Data Driven Resource Provider</a:t>
            </a:r>
          </a:p>
        </p:txBody>
      </p:sp>
      <p:sp>
        <p:nvSpPr>
          <p:cNvPr id="23555" name="Shape 2">
            <a:extLst>
              <a:ext uri="{FF2B5EF4-FFF2-40B4-BE49-F238E27FC236}">
                <a16:creationId xmlns:a16="http://schemas.microsoft.com/office/drawing/2014/main" id="{2A639172-445A-4FE1-9C12-C0A33AE9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7924800" cy="5135563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Reads data from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keys are stored in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Values are read from the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Remember: ResourceSets are cached after initial read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Data Access Layer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 database access routed through Data Manager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editing requires many different views</a:t>
            </a:r>
            <a:b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and various update mechanisms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Maps Resx file Resource 'structure'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exporting back to Resx files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Web based Resource Admin Front End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easy editing and adding of localization data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Real time updating of resource data for preview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Context sensitive access (with a Localization Control)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Many small useful features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23747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C16C-DA06-42CF-AD8B-2E026922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Resx Import and Export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1CE8-9A1A-4437-8A11-1E7CCA7DD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Resource Import and Export</a:t>
            </a:r>
          </a:p>
          <a:p>
            <a:pPr lvl="1"/>
            <a:r>
              <a:rPr lang="en-US" sz="1800"/>
              <a:t>Imports Resx Resources from a folder (or individual)</a:t>
            </a:r>
          </a:p>
          <a:p>
            <a:pPr lvl="1"/>
            <a:r>
              <a:rPr lang="en-US" sz="1800"/>
              <a:t>Exports Resx Resources to a Folder</a:t>
            </a:r>
          </a:p>
          <a:p>
            <a:r>
              <a:rPr lang="en-US" sz="2000"/>
              <a:t>Best of Both Worlds</a:t>
            </a:r>
          </a:p>
          <a:p>
            <a:pPr lvl="1"/>
            <a:r>
              <a:rPr lang="en-US" sz="1800"/>
              <a:t>Interactive resource editing during development</a:t>
            </a:r>
          </a:p>
          <a:p>
            <a:pPr lvl="1"/>
            <a:r>
              <a:rPr lang="en-US" sz="1800"/>
              <a:t>Much more productive edit environment</a:t>
            </a:r>
          </a:p>
          <a:p>
            <a:pPr lvl="1"/>
            <a:r>
              <a:rPr lang="en-US" sz="1800"/>
              <a:t>Optionally customizable editing UI</a:t>
            </a:r>
          </a:p>
          <a:p>
            <a:pPr lvl="1"/>
            <a:r>
              <a:rPr lang="en-US" sz="1800"/>
              <a:t>Optimized Resx resources for deployed applications</a:t>
            </a:r>
          </a:p>
          <a:p>
            <a:r>
              <a:rPr lang="en-US" sz="2000"/>
              <a:t>Switching between </a:t>
            </a:r>
          </a:p>
          <a:p>
            <a:pPr lvl="1"/>
            <a:r>
              <a:rPr lang="en-US" sz="1800"/>
              <a:t>Easy to switch between Resx and DB Resources</a:t>
            </a:r>
          </a:p>
          <a:p>
            <a:pPr lvl="1"/>
            <a:r>
              <a:rPr lang="en-US" sz="1800"/>
              <a:t>Simply don't use Westwind StringLocalizers to use Resx</a:t>
            </a:r>
            <a:br>
              <a:rPr lang="en-US" sz="1800"/>
            </a:br>
            <a:r>
              <a:rPr lang="en-US" sz="1800"/>
              <a:t>during startup configuration.</a:t>
            </a:r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84065164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D8E993F-7704-463F-9A08-0A424A2B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92163"/>
          </a:xfrm>
        </p:spPr>
        <p:txBody>
          <a:bodyPr/>
          <a:lstStyle/>
          <a:p>
            <a:r>
              <a:rPr lang="en-US" altLang="en-US" sz="2400"/>
              <a:t>Pros and Cons of Data Resource Provider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14A43BC7-FCE7-4AB6-9E47-26FBD2D96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90600"/>
            <a:ext cx="8229600" cy="5135563"/>
          </a:xfrm>
        </p:spPr>
        <p:txBody>
          <a:bodyPr/>
          <a:lstStyle/>
          <a:p>
            <a:r>
              <a:rPr lang="en-US" altLang="en-US" sz="2000"/>
              <a:t>Pro</a:t>
            </a:r>
          </a:p>
          <a:p>
            <a:pPr lvl="1"/>
            <a:r>
              <a:rPr lang="en-US" altLang="en-US" sz="1800"/>
              <a:t>Real time editing and preview of resources</a:t>
            </a:r>
          </a:p>
          <a:p>
            <a:pPr lvl="1"/>
            <a:r>
              <a:rPr lang="en-US" altLang="en-US" sz="1800"/>
              <a:t>Ability to provide and create custom tools</a:t>
            </a:r>
          </a:p>
          <a:p>
            <a:pPr lvl="1"/>
            <a:r>
              <a:rPr lang="en-US" altLang="en-US" sz="1800"/>
              <a:t>Provided Localization Administration Editor</a:t>
            </a:r>
          </a:p>
          <a:p>
            <a:pPr lvl="1"/>
            <a:r>
              <a:rPr lang="en-US" altLang="en-US" sz="1800"/>
              <a:t>Easy to manipulate, copy and munge Resources</a:t>
            </a:r>
          </a:p>
          <a:p>
            <a:pPr lvl="1"/>
            <a:r>
              <a:rPr lang="en-US" altLang="en-US" sz="1800"/>
              <a:t>Provide translation services</a:t>
            </a:r>
          </a:p>
          <a:p>
            <a:r>
              <a:rPr lang="en-US" altLang="en-US" sz="2000"/>
              <a:t>Con</a:t>
            </a:r>
          </a:p>
          <a:p>
            <a:pPr lvl="1"/>
            <a:r>
              <a:rPr lang="en-US" altLang="en-US" sz="1800"/>
              <a:t>Doesn't package as nicely as ResX</a:t>
            </a:r>
          </a:p>
          <a:p>
            <a:pPr lvl="1"/>
            <a:r>
              <a:rPr lang="en-US" altLang="en-US" sz="1800"/>
              <a:t>Requires a Database</a:t>
            </a:r>
          </a:p>
          <a:p>
            <a:pPr lvl="1"/>
            <a:r>
              <a:rPr lang="en-US" altLang="en-US" sz="1800"/>
              <a:t>Requires Configuration</a:t>
            </a:r>
          </a:p>
          <a:p>
            <a:pPr lvl="1"/>
            <a:r>
              <a:rPr lang="en-US" altLang="en-US" sz="1800"/>
              <a:t>If misconfigured can break application!</a:t>
            </a:r>
          </a:p>
          <a:p>
            <a:r>
              <a:rPr lang="en-US" altLang="en-US" sz="2000"/>
              <a:t>Not an issue:</a:t>
            </a:r>
          </a:p>
          <a:p>
            <a:pPr lvl="1"/>
            <a:r>
              <a:rPr lang="en-US" altLang="en-US" sz="1800"/>
              <a:t>Performance – db Provider is no slower than ResX</a:t>
            </a:r>
          </a:p>
        </p:txBody>
      </p:sp>
    </p:spTree>
    <p:extLst>
      <p:ext uri="{BB962C8B-B14F-4D97-AF65-F5344CB8AC3E}">
        <p14:creationId xmlns:p14="http://schemas.microsoft.com/office/powerpoint/2010/main" val="3258378192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Samples Links</a:t>
            </a:r>
          </a:p>
          <a:p>
            <a:pPr lvl="1"/>
            <a:r>
              <a:rPr lang="en-US"/>
              <a:t>Samples, Documents on GitHub</a:t>
            </a:r>
            <a:br>
              <a:rPr lang="en-US"/>
            </a:br>
            <a:r>
              <a:rPr lang="en-US">
                <a:hlinkClick r:id="rId2"/>
              </a:rPr>
              <a:t>https://github.com/RickStrahl/DI2017-ASP.NET-Core-Localization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West Wind Globalization</a:t>
            </a:r>
            <a:br>
              <a:rPr lang="en-US"/>
            </a:br>
            <a:r>
              <a:rPr lang="en-US">
                <a:hlinkClick r:id="rId3"/>
              </a:rPr>
              <a:t>https://github.com/RickStrahl/Westwind.Globalization</a:t>
            </a:r>
            <a:r>
              <a:rPr lang="en-US"/>
              <a:t> </a:t>
            </a:r>
          </a:p>
          <a:p>
            <a:r>
              <a:rPr lang="en-US"/>
              <a:t>Resources</a:t>
            </a:r>
          </a:p>
          <a:p>
            <a:pPr lvl="1"/>
            <a:r>
              <a:rPr lang="en-US">
                <a:hlinkClick r:id="rId4"/>
              </a:rPr>
              <a:t>ASP.NET Core Localization Documentation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5"/>
              </a:rPr>
              <a:t>Quick Language Switcher Addin for Chrome</a:t>
            </a: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>
                <a:hlinkClick r:id="rId6"/>
              </a:rPr>
              <a:t>https://weblog.west-wind.com</a:t>
            </a:r>
            <a:r>
              <a:rPr lang="en-US"/>
              <a:t> </a:t>
            </a:r>
          </a:p>
          <a:p>
            <a:pPr lvl="1"/>
            <a:r>
              <a:rPr lang="en-US"/>
              <a:t>@rickstrahl </a:t>
            </a:r>
          </a:p>
          <a:p>
            <a:pPr lvl="1"/>
            <a:r>
              <a:rPr lang="en-US">
                <a:hlinkClick r:id="rId7"/>
              </a:rPr>
              <a:t>rstrahl@west-wind.com</a:t>
            </a:r>
            <a:r>
              <a:rPr lang="en-US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73356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ECC0D-3AC8-4910-911A-E19A4CEA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71600"/>
            <a:ext cx="7696200" cy="4267200"/>
          </a:xfrm>
        </p:spPr>
        <p:txBody>
          <a:bodyPr/>
          <a:lstStyle/>
          <a:p>
            <a:r>
              <a:rPr lang="en-US"/>
              <a:t>Overview of Globalization/Localization</a:t>
            </a:r>
          </a:p>
          <a:p>
            <a:r>
              <a:rPr lang="en-US"/>
              <a:t>Localization in .NET in General</a:t>
            </a:r>
          </a:p>
          <a:p>
            <a:r>
              <a:rPr lang="en-US"/>
              <a:t>Localization in ASP.NET Core</a:t>
            </a:r>
          </a:p>
          <a:p>
            <a:r>
              <a:rPr lang="en-US"/>
              <a:t>Extending Resource Localization</a:t>
            </a:r>
          </a:p>
          <a:p>
            <a:r>
              <a:rPr lang="en-US"/>
              <a:t>Data Driven 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A4B08-C732-4A4F-BDF5-A6EF261B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1202528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5062-8558-4AC2-B5CE-3B5EE888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7772400" cy="457200"/>
          </a:xfrm>
        </p:spPr>
        <p:txBody>
          <a:bodyPr/>
          <a:lstStyle/>
          <a:p>
            <a:r>
              <a:rPr lang="en-US"/>
              <a:t>What is Globalization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FA0E-8827-4FAF-A7C3-933EAA5A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4102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Running an application in multiple locations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Displaying location specific formatting (Number, Dates etc.)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Translating text to specific languages (string localization)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Providing culture specific features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String Localization is usually what we refer to with </a:t>
            </a:r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'Localization'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Key .NET Elements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and Culture Mapping via CultureInfo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Complete Unicode Support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based Localization </a:t>
            </a:r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(RESX)</a:t>
            </a: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Full Framework and .NET Core use same Semantics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ASP.NET / Core adds Localization scheme on top of .NET Base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5031966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E859-8202-45E9-9059-030C40BA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7772400" cy="457200"/>
          </a:xfrm>
        </p:spPr>
        <p:txBody>
          <a:bodyPr/>
          <a:lstStyle/>
          <a:p>
            <a:r>
              <a:rPr lang="en-US"/>
              <a:t>What do you need to Localize?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DF81F-4EA2-41DB-A145-4CAF6CC6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51816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System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Date Time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Numeric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Operations (sorting and conversions for example)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Static Text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All static text needs to be translated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Controls can be localized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But literal text in a page can’t be localized!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Data and Content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Application specific concern</a:t>
            </a:r>
          </a:p>
          <a:p>
            <a:pPr lvl="1" eaLnBrk="1" hangingPunct="1"/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Not the focus of this session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554883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C355-F1F9-4864-A1D5-92C9F31E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Culture/Locale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04DE-EA9C-4CDE-809C-DD533284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identifies a Location/Region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Specific Language and Country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Determines both formatting and resource translation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Identifying Cultures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Language Code – ISO 639-1        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en, fr, es, de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Country/Region Code – ISO 3166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US,CA,MX,CH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Locale Id (LCID)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en-US, es-MX, fr-CA, de-DE, de-AT</a:t>
            </a:r>
            <a:b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solidFill>
                <a:srgbClr val="FFFF9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in .NET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(date and numbers) and UICulture (resources)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 Culture is tied to a thread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Hierarchical structure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fallback: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 -&gt; en -&gt; Invariant</a:t>
            </a:r>
            <a:endParaRPr lang="en-US" sz="140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11855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1">
            <a:extLst>
              <a:ext uri="{FF2B5EF4-FFF2-40B4-BE49-F238E27FC236}">
                <a16:creationId xmlns:a16="http://schemas.microsoft.com/office/drawing/2014/main" id="{F0F5036E-C84B-48A8-99B9-9436BE25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/>
              <a:t>Cultures in .NET </a:t>
            </a:r>
          </a:p>
        </p:txBody>
      </p:sp>
      <p:sp>
        <p:nvSpPr>
          <p:cNvPr id="8195" name="Shape 4097">
            <a:extLst>
              <a:ext uri="{FF2B5EF4-FFF2-40B4-BE49-F238E27FC236}">
                <a16:creationId xmlns:a16="http://schemas.microsoft.com/office/drawing/2014/main" id="{C47E2E3C-EF41-4DF9-96DA-2F2FC062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059362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CultureInfo Class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CultureInfo holds information about a 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Language code + region code</a:t>
            </a:r>
          </a:p>
          <a:p>
            <a:pPr lvl="1" eaLnBrk="1" hangingPunct="1"/>
            <a:r>
              <a:rPr lang="en-US" altLang="en-US" sz="1800" b="1">
                <a:solidFill>
                  <a:srgbClr val="FFFF99"/>
                </a:solidFill>
                <a:latin typeface="Consolas" panose="020B0609020204030204" pitchFamily="49" charset="0"/>
                <a:cs typeface="Tahoma" panose="020B0604030504040204" pitchFamily="34" charset="0"/>
              </a:rPr>
              <a:t>new CultureInfo("fr-CA")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are determined by Thread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Consolas" panose="020B0609020204030204" pitchFamily="49" charset="0"/>
                <a:cs typeface="Tahoma" panose="020B0604030504040204" pitchFamily="34" charset="0"/>
              </a:rPr>
              <a:t>Thread.CurrentThread.CurrentCulture</a:t>
            </a:r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 / CurrentUICulture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ASP.NET assigns default Culture to every request thread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Auto Culture or manual assignment can override Culture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DateTime and Numeric formatting and conversion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common output formatting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 ie. .ToString()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data parsing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(ie. DateTime.Parse(), Decimal.Parse()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CurrentUICulture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Used for Resource access in localization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ResourceManager, Global and Local Resources</a:t>
            </a:r>
          </a:p>
          <a:p>
            <a:pPr eaLnBrk="1" hangingPunct="1"/>
            <a:endParaRPr lang="en-US" alt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9604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5EF1117-AFA1-4A3D-B891-671CB9FB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/>
              <a:t>UI Culture Resource Lookups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CCBDD4D-4BB0-4FC5-A71E-48C0408C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4678362"/>
          </a:xfrm>
        </p:spPr>
        <p:txBody>
          <a:bodyPr/>
          <a:lstStyle/>
          <a:p>
            <a:pPr eaLnBrk="1" hangingPunct="1"/>
            <a:r>
              <a:rPr lang="en-US" altLang="en-US" sz="2000"/>
              <a:t>Resource Fallback</a:t>
            </a:r>
          </a:p>
          <a:p>
            <a:pPr lvl="1" eaLnBrk="1" hangingPunct="1"/>
            <a:r>
              <a:rPr lang="en-US" altLang="en-US" sz="1800"/>
              <a:t>Specific Language and Country (de-AT)</a:t>
            </a:r>
          </a:p>
          <a:p>
            <a:pPr lvl="1" eaLnBrk="1" hangingPunct="1"/>
            <a:r>
              <a:rPr lang="en-US" altLang="en-US" sz="1800"/>
              <a:t>Generic Language (de)</a:t>
            </a:r>
          </a:p>
          <a:p>
            <a:pPr lvl="1" eaLnBrk="1" hangingPunct="1"/>
            <a:r>
              <a:rPr lang="en-US" altLang="en-US" sz="1800"/>
              <a:t>Invariant Culture  ()</a:t>
            </a:r>
          </a:p>
          <a:p>
            <a:pPr lvl="1" eaLnBrk="1" hangingPunct="1"/>
            <a:r>
              <a:rPr lang="en-US" altLang="en-US" sz="1800"/>
              <a:t>Default Neutral Locale Attribute</a:t>
            </a:r>
          </a:p>
          <a:p>
            <a:pPr lvl="1" eaLnBrk="1" hangingPunct="1"/>
            <a:r>
              <a:rPr lang="en-US" altLang="en-US" sz="1800"/>
              <a:t>ResourceManagers track available Locales</a:t>
            </a:r>
          </a:p>
          <a:p>
            <a:pPr eaLnBrk="1" hangingPunct="1"/>
            <a:r>
              <a:rPr lang="en-US" altLang="en-US" sz="2000"/>
              <a:t>Overriding the ‘default language’</a:t>
            </a:r>
          </a:p>
          <a:p>
            <a:pPr lvl="1" eaLnBrk="1" hangingPunct="1"/>
            <a:r>
              <a:rPr lang="en-US" altLang="en-US" sz="1800"/>
              <a:t>Assembly level attribute can define ‘neutral’ 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1800"/>
              <a:t>	 </a:t>
            </a:r>
            <a:r>
              <a:rPr lang="en-US" altLang="en-US">
                <a:solidFill>
                  <a:srgbClr val="FFFF66"/>
                </a:solidFill>
              </a:rPr>
              <a:t>[assembly: NeutralResourcesLanguageAttribute("en-US")]</a:t>
            </a:r>
            <a:endParaRPr lang="en-US" altLang="en-US" sz="1800">
              <a:solidFill>
                <a:srgbClr val="FFFF66"/>
              </a:solidFill>
            </a:endParaRPr>
          </a:p>
          <a:p>
            <a:pPr lvl="1" eaLnBrk="1" hangingPunct="1"/>
            <a:r>
              <a:rPr lang="en-US" altLang="en-US" sz="1800"/>
              <a:t>Looks in the default assembly first for this Locale</a:t>
            </a:r>
          </a:p>
          <a:p>
            <a:pPr lvl="1" eaLnBrk="1" hangingPunct="1"/>
            <a:r>
              <a:rPr lang="en-US" altLang="en-US" sz="1800"/>
              <a:t>Improves performance for default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2" eaLnBrk="1" hangingPunct="1"/>
            <a:endParaRPr lang="en-US" altLang="en-US" sz="2400"/>
          </a:p>
          <a:p>
            <a:pPr lvl="2" eaLnBrk="1" hangingPunct="1"/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5569338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E3F4-1F49-49E8-BA7B-2169DAEB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75FE-1159-4CA8-8D7D-F2C95ABE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600"/>
            <a:ext cx="11353800" cy="5257800"/>
          </a:xfrm>
        </p:spPr>
        <p:txBody>
          <a:bodyPr/>
          <a:lstStyle/>
          <a:p>
            <a:r>
              <a:rPr lang="en-US" sz="2000"/>
              <a:t>ResourceSets</a:t>
            </a:r>
          </a:p>
          <a:p>
            <a:pPr lvl="1"/>
            <a:r>
              <a:rPr lang="en-US" sz="1800" b="1">
                <a:solidFill>
                  <a:srgbClr val="FFFF99"/>
                </a:solidFill>
              </a:rPr>
              <a:t>Loaded exactly once </a:t>
            </a:r>
            <a:r>
              <a:rPr lang="en-US" sz="1800"/>
              <a:t>from source (Resx, db, etc.)</a:t>
            </a:r>
          </a:p>
          <a:p>
            <a:pPr lvl="1"/>
            <a:r>
              <a:rPr lang="en-US" sz="1800"/>
              <a:t>One ResourceSet per Resource, per Locale</a:t>
            </a:r>
          </a:p>
          <a:p>
            <a:pPr lvl="1"/>
            <a:r>
              <a:rPr lang="en-US" sz="1800"/>
              <a:t>For Resx: maps to content of single Resx resource file</a:t>
            </a:r>
          </a:p>
          <a:p>
            <a:r>
              <a:rPr lang="en-US" sz="2000"/>
              <a:t>Resource Manager</a:t>
            </a:r>
          </a:p>
          <a:p>
            <a:pPr lvl="1"/>
            <a:r>
              <a:rPr lang="en-US" sz="1800"/>
              <a:t>Only resource access interface</a:t>
            </a:r>
          </a:p>
          <a:p>
            <a:pPr lvl="1"/>
            <a:r>
              <a:rPr lang="en-US" sz="1800"/>
              <a:t>Loads Resources with a </a:t>
            </a:r>
            <a:r>
              <a:rPr lang="en-US" sz="1800" b="1"/>
              <a:t>ResourceReader</a:t>
            </a:r>
          </a:p>
          <a:p>
            <a:pPr lvl="1"/>
            <a:r>
              <a:rPr lang="en-US" sz="1800"/>
              <a:t>Holds static dictionary of </a:t>
            </a:r>
            <a:r>
              <a:rPr lang="en-US" sz="1800" b="1"/>
              <a:t>ResourceSets</a:t>
            </a:r>
          </a:p>
          <a:p>
            <a:pPr lvl="1"/>
            <a:r>
              <a:rPr lang="en-US" sz="1800"/>
              <a:t>Loads once per Application Domain/Application		</a:t>
            </a:r>
          </a:p>
          <a:p>
            <a:r>
              <a:rPr lang="en-US" sz="2000"/>
              <a:t>Performance</a:t>
            </a:r>
          </a:p>
          <a:p>
            <a:pPr lvl="1"/>
            <a:r>
              <a:rPr lang="en-US" sz="1800"/>
              <a:t>Not an issue in most cases</a:t>
            </a:r>
          </a:p>
          <a:p>
            <a:pPr lvl="1"/>
            <a:r>
              <a:rPr lang="en-US" sz="1800"/>
              <a:t>Resourcesets load exactly once each</a:t>
            </a:r>
          </a:p>
          <a:p>
            <a:pPr lvl="1"/>
            <a:r>
              <a:rPr lang="en-US" sz="1800"/>
              <a:t>Downside: If resource loading fails: No resources at all!</a:t>
            </a:r>
          </a:p>
          <a:p>
            <a:pPr lvl="1"/>
            <a:r>
              <a:rPr lang="en-US" sz="1800"/>
              <a:t>Make sure you use the same Resource loading mechanism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611185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1004</Words>
  <Application>Microsoft Office PowerPoint</Application>
  <PresentationFormat>Widescreen</PresentationFormat>
  <Paragraphs>259</Paragraphs>
  <Slides>24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Consolas</vt:lpstr>
      <vt:lpstr>Tahoma</vt:lpstr>
      <vt:lpstr>Times New Roman</vt:lpstr>
      <vt:lpstr>Verdana</vt:lpstr>
      <vt:lpstr>Wingdings</vt:lpstr>
      <vt:lpstr>devteach-template</vt:lpstr>
      <vt:lpstr>Localizing your ASP.NET Core Applications</vt:lpstr>
      <vt:lpstr>About the Presenter</vt:lpstr>
      <vt:lpstr>Agenda</vt:lpstr>
      <vt:lpstr>What is Globalization</vt:lpstr>
      <vt:lpstr>What do you need to Localize?</vt:lpstr>
      <vt:lpstr>What's in a Culture/Locale</vt:lpstr>
      <vt:lpstr>Cultures in .NET </vt:lpstr>
      <vt:lpstr>UI Culture Resource Lookups</vt:lpstr>
      <vt:lpstr>Resource Storage</vt:lpstr>
      <vt:lpstr>.NET Resource System</vt:lpstr>
      <vt:lpstr>Localization in ASP.NET Core</vt:lpstr>
      <vt:lpstr>.NET Core Localization Features</vt:lpstr>
      <vt:lpstr>What about Strongly Typed Resources?</vt:lpstr>
      <vt:lpstr>Localization Configuration</vt:lpstr>
      <vt:lpstr>ASP.NET Core Localizers</vt:lpstr>
      <vt:lpstr>Data Annotation Localization</vt:lpstr>
      <vt:lpstr>Data Annotation Localization</vt:lpstr>
      <vt:lpstr>Data Driven  Resource Localization</vt:lpstr>
      <vt:lpstr>Limitations of Resx</vt:lpstr>
      <vt:lpstr>Using Data Driven Localization</vt:lpstr>
      <vt:lpstr>Data Driven Resource Provider</vt:lpstr>
      <vt:lpstr>Resx Import and Export </vt:lpstr>
      <vt:lpstr>Pros and Cons of Data Resource Provider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in ASP.NET Core</dc:title>
  <dc:creator/>
  <cp:lastModifiedBy/>
  <cp:revision>1</cp:revision>
  <dcterms:created xsi:type="dcterms:W3CDTF">2012-09-09T00:06:24Z</dcterms:created>
  <dcterms:modified xsi:type="dcterms:W3CDTF">2017-11-02T19:56:42Z</dcterms:modified>
</cp:coreProperties>
</file>